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606"/>
    <a:srgbClr val="DD1D01"/>
    <a:srgbClr val="D20007"/>
    <a:srgbClr val="0E5881"/>
    <a:srgbClr val="0088CC"/>
    <a:srgbClr val="FBB900"/>
    <a:srgbClr val="003B6F"/>
    <a:srgbClr val="242626"/>
    <a:srgbClr val="DE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50000" autoAdjust="0"/>
  </p:normalViewPr>
  <p:slideViewPr>
    <p:cSldViewPr snapToGrid="0" snapToObjects="1">
      <p:cViewPr>
        <p:scale>
          <a:sx n="119" d="100"/>
          <a:sy n="119" d="100"/>
        </p:scale>
        <p:origin x="54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0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2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2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5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0F05F-CF1C-3946-A53E-E01D3D5AD9D8}" type="datetimeFigureOut">
              <a:rPr lang="en-US" smtClean="0"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3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echsuii.com/2017/02/06/http-security-heade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stagram.com/2017/01/08/what-is-vulnerability-assessment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overflow.com/questions/23714217/renaming-log-files-program-beginner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opedia.org/owasp-zap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ckplayers.com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7C6F10A6-4C36-3B45-BD05-C92FF4689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3" t="885" r="13410" b="2499"/>
          <a:stretch/>
        </p:blipFill>
        <p:spPr>
          <a:xfrm>
            <a:off x="-8466" y="-8466"/>
            <a:ext cx="9162354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21390-656A-C04E-827E-E0D3BBAC7F08}"/>
              </a:ext>
            </a:extLst>
          </p:cNvPr>
          <p:cNvSpPr txBox="1"/>
          <p:nvPr/>
        </p:nvSpPr>
        <p:spPr>
          <a:xfrm>
            <a:off x="108394" y="5702157"/>
            <a:ext cx="6749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OSCP Topic 4: Web Application Attacks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Introduction to the OWASP Top 10</a:t>
            </a:r>
          </a:p>
        </p:txBody>
      </p:sp>
    </p:spTree>
    <p:extLst>
      <p:ext uri="{BB962C8B-B14F-4D97-AF65-F5344CB8AC3E}">
        <p14:creationId xmlns:p14="http://schemas.microsoft.com/office/powerpoint/2010/main" val="137452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Insecure Deserialization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Remote Code Execution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DoS and DDoS Attacks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98FDFF7C-4F5A-F340-89FA-FEA0058CC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45258" y="2193674"/>
            <a:ext cx="5004248" cy="28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98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ain on a table&#10;&#10;Description automatically generated">
            <a:extLst>
              <a:ext uri="{FF2B5EF4-FFF2-40B4-BE49-F238E27FC236}">
                <a16:creationId xmlns:a16="http://schemas.microsoft.com/office/drawing/2014/main" id="{DC95479D-E94B-9948-BEC6-19D8DCF2F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65" r="19243" b="-1"/>
          <a:stretch/>
        </p:blipFill>
        <p:spPr>
          <a:xfrm>
            <a:off x="2424701" y="748807"/>
            <a:ext cx="6728689" cy="57149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Known</a:t>
            </a:r>
          </a:p>
          <a:p>
            <a:r>
              <a:rPr lang="en-US" sz="2800" dirty="0">
                <a:solidFill>
                  <a:schemeClr val="bg1"/>
                </a:solidFill>
              </a:rPr>
              <a:t>Vulnerabilities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External Components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Common Libraries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Unpatched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Unsupported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7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9CD7BEF-8E42-1B4A-8D08-A41284787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1" r="28274" b="-1"/>
          <a:stretch/>
        </p:blipFill>
        <p:spPr>
          <a:xfrm>
            <a:off x="2986774" y="734302"/>
            <a:ext cx="6157226" cy="5719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5858D9-43CA-4246-BFFD-0C6795F97DCD}"/>
              </a:ext>
            </a:extLst>
          </p:cNvPr>
          <p:cNvSpPr txBox="1"/>
          <p:nvPr/>
        </p:nvSpPr>
        <p:spPr>
          <a:xfrm>
            <a:off x="8062968" y="6286667"/>
            <a:ext cx="1810505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stackoverflow.com/questions/23714217/renaming-log-files-program-begin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Insufficient Logging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&amp; Monitoring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Average breach discovery time 2019 was 206 days according to IBM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Average time to contain the breach was 73 days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Herjavec Group estimates that a business will fall victim to Ransomware every 11 seconds in 2021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9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kali linux 2020.4">
            <a:extLst>
              <a:ext uri="{FF2B5EF4-FFF2-40B4-BE49-F238E27FC236}">
                <a16:creationId xmlns:a16="http://schemas.microsoft.com/office/drawing/2014/main" id="{FFABF1C6-F808-224B-87B9-2BEAE03F9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-748" r="31573" b="748"/>
          <a:stretch/>
        </p:blipFill>
        <p:spPr bwMode="auto">
          <a:xfrm>
            <a:off x="2907586" y="721717"/>
            <a:ext cx="6244285" cy="574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Finding Web Vulnerabilities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SQLMap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Burpsuite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Nexpose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Nikto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WPScan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46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74FB98-3F09-0146-9A68-82087B94B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0670" b="5718"/>
          <a:stretch/>
        </p:blipFill>
        <p:spPr>
          <a:xfrm>
            <a:off x="2385974" y="711443"/>
            <a:ext cx="6765776" cy="57275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OWASP ZAP</a:t>
            </a:r>
          </a:p>
          <a:p>
            <a:r>
              <a:rPr lang="en-US" sz="2800" dirty="0">
                <a:solidFill>
                  <a:schemeClr val="bg1"/>
                </a:solidFill>
              </a:rPr>
              <a:t>(Zed Attack Proxy)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Included with Kali Linux inc the latest 2020.4 release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Unlike other Proxies, such as Burp, it has the ability to scan/attack sites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73842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025908" y="168536"/>
            <a:ext cx="299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the OWASP Top 10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153A2B9E-5BD8-8C4D-8EE0-26E36476E34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94494" y="1696841"/>
            <a:ext cx="3678864" cy="38651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Created by </a:t>
            </a:r>
            <a:r>
              <a:rPr lang="en-US" sz="2000" b="1" dirty="0"/>
              <a:t>The </a:t>
            </a:r>
            <a:r>
              <a:rPr lang="en-GB" sz="2000" b="1" dirty="0"/>
              <a:t>Open Web Application Security Project</a:t>
            </a:r>
            <a:r>
              <a:rPr lang="en-US" sz="2000" dirty="0"/>
              <a:t>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An awareness document for developers and security professionals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The 10 most critical web application vulnerabilities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01E251-6161-4D44-878B-61659A2E0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4" r="2" b="2"/>
          <a:stretch/>
        </p:blipFill>
        <p:spPr>
          <a:xfrm>
            <a:off x="3992170" y="1696841"/>
            <a:ext cx="5029366" cy="3910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6EF05-01B0-EE40-9D2D-564F47561667}"/>
              </a:ext>
            </a:extLst>
          </p:cNvPr>
          <p:cNvSpPr txBox="1"/>
          <p:nvPr/>
        </p:nvSpPr>
        <p:spPr>
          <a:xfrm>
            <a:off x="4972692" y="12964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D4FC3-75A4-6040-B8B6-3EBBEF1B96D8}"/>
              </a:ext>
            </a:extLst>
          </p:cNvPr>
          <p:cNvSpPr txBox="1"/>
          <p:nvPr/>
        </p:nvSpPr>
        <p:spPr>
          <a:xfrm>
            <a:off x="7375133" y="12964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28138-526D-A344-BF81-EF597786D15F}"/>
              </a:ext>
            </a:extLst>
          </p:cNvPr>
          <p:cNvSpPr txBox="1"/>
          <p:nvPr/>
        </p:nvSpPr>
        <p:spPr>
          <a:xfrm>
            <a:off x="3992170" y="5661289"/>
            <a:ext cx="49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2020 version is still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0568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Injection Attacks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SQL Injection (</a:t>
            </a:r>
            <a:r>
              <a:rPr lang="en-US" sz="2000" dirty="0" err="1">
                <a:solidFill>
                  <a:schemeClr val="bg1"/>
                </a:solidFill>
              </a:rPr>
              <a:t>SQLi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NoSQL Injection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LDAP Injection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OS Command injection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78154E1-7ED9-5545-9C6D-EB9DC774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1712" y="1959240"/>
            <a:ext cx="5217648" cy="29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69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creen of a cell phone&#10;&#10;Description automatically generated">
            <a:extLst>
              <a:ext uri="{FF2B5EF4-FFF2-40B4-BE49-F238E27FC236}">
                <a16:creationId xmlns:a16="http://schemas.microsoft.com/office/drawing/2014/main" id="{EC662F65-CEDA-1243-8033-B173DA1B8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7" r="14797" b="2894"/>
          <a:stretch/>
        </p:blipFill>
        <p:spPr>
          <a:xfrm>
            <a:off x="1100357" y="741653"/>
            <a:ext cx="8051515" cy="57343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Broken Authentication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Unencrypted Login Traffic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Soft Passwords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Session Exposure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Unclosed Sessions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Fixed Sessions</a:t>
            </a:r>
          </a:p>
        </p:txBody>
      </p:sp>
    </p:spTree>
    <p:extLst>
      <p:ext uri="{BB962C8B-B14F-4D97-AF65-F5344CB8AC3E}">
        <p14:creationId xmlns:p14="http://schemas.microsoft.com/office/powerpoint/2010/main" val="243490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able, sitting, laptop&#10;&#10;Description automatically generated">
            <a:extLst>
              <a:ext uri="{FF2B5EF4-FFF2-40B4-BE49-F238E27FC236}">
                <a16:creationId xmlns:a16="http://schemas.microsoft.com/office/drawing/2014/main" id="{5A9FF389-6D32-DC42-B005-CF6D9BA31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3" r="18293" b="-1"/>
          <a:stretch/>
        </p:blipFill>
        <p:spPr>
          <a:xfrm>
            <a:off x="3761201" y="738041"/>
            <a:ext cx="5390671" cy="57611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Sensitive Data Exposure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Data Exfiltration using methods like MitM attacks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Unencrypted sensitive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Website Cashing Problems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6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XML External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Entities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File/URL Inclusion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dying breed, XML is being phased out by many applications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Being replaced by simpler datatypes such as JSON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35EEBB9-D23D-D346-B2DE-8AD81E3AF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88"/>
          <a:stretch/>
        </p:blipFill>
        <p:spPr>
          <a:xfrm>
            <a:off x="3959621" y="3184091"/>
            <a:ext cx="5044216" cy="1256515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5FCDC9-7204-9144-963B-9C9AA687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20" y="4781932"/>
            <a:ext cx="5044217" cy="15782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7843B9-4AA5-9F47-B70C-7B6092FBF529}"/>
              </a:ext>
            </a:extLst>
          </p:cNvPr>
          <p:cNvGrpSpPr/>
          <p:nvPr/>
        </p:nvGrpSpPr>
        <p:grpSpPr>
          <a:xfrm>
            <a:off x="4471294" y="894196"/>
            <a:ext cx="4251569" cy="1642728"/>
            <a:chOff x="4471294" y="894196"/>
            <a:chExt cx="4251569" cy="1642728"/>
          </a:xfrm>
        </p:grpSpPr>
        <p:pic>
          <p:nvPicPr>
            <p:cNvPr id="11" name="Content Placeholder 4" descr="A close up of a sign&#10;&#10;Description automatically generated">
              <a:extLst>
                <a:ext uri="{FF2B5EF4-FFF2-40B4-BE49-F238E27FC236}">
                  <a16:creationId xmlns:a16="http://schemas.microsoft.com/office/drawing/2014/main" id="{DEA7370A-3854-6E4F-9075-BE859DAF7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r="-1" b="4597"/>
            <a:stretch/>
          </p:blipFill>
          <p:spPr>
            <a:xfrm>
              <a:off x="4471294" y="894196"/>
              <a:ext cx="4251569" cy="16427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889E7A-FC9F-5343-A560-ED4B0BEFD77C}"/>
                </a:ext>
              </a:extLst>
            </p:cNvPr>
            <p:cNvSpPr txBox="1"/>
            <p:nvPr/>
          </p:nvSpPr>
          <p:spPr>
            <a:xfrm>
              <a:off x="5999355" y="1996067"/>
              <a:ext cx="11597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/etc/shadow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755E57-F66F-4C43-88A2-3CE89F96B501}"/>
                </a:ext>
              </a:extLst>
            </p:cNvPr>
            <p:cNvSpPr txBox="1"/>
            <p:nvPr/>
          </p:nvSpPr>
          <p:spPr>
            <a:xfrm>
              <a:off x="4540250" y="1550250"/>
              <a:ext cx="508000" cy="1342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36000" bIns="36000" rtlCol="0">
              <a:spAutoFit/>
            </a:bodyPr>
            <a:lstStyle/>
            <a:p>
              <a:pPr algn="ctr"/>
              <a:r>
                <a:rPr lang="en-GB" sz="400" dirty="0"/>
                <a:t>/etc/shadow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9FE9C04-FE53-9D48-BB61-FFFD810006AA}"/>
              </a:ext>
            </a:extLst>
          </p:cNvPr>
          <p:cNvSpPr txBox="1"/>
          <p:nvPr/>
        </p:nvSpPr>
        <p:spPr>
          <a:xfrm>
            <a:off x="3956569" y="2872644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6606"/>
                </a:solidFill>
              </a:rPr>
              <a:t>This XML Injection…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E3228-92B8-1643-B055-FF0492697373}"/>
              </a:ext>
            </a:extLst>
          </p:cNvPr>
          <p:cNvSpPr txBox="1"/>
          <p:nvPr/>
        </p:nvSpPr>
        <p:spPr>
          <a:xfrm>
            <a:off x="3956568" y="4484288"/>
            <a:ext cx="335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6606"/>
                </a:solidFill>
              </a:rPr>
              <a:t>Would display this in the output…</a:t>
            </a:r>
          </a:p>
        </p:txBody>
      </p:sp>
    </p:spTree>
    <p:extLst>
      <p:ext uri="{BB962C8B-B14F-4D97-AF65-F5344CB8AC3E}">
        <p14:creationId xmlns:p14="http://schemas.microsoft.com/office/powerpoint/2010/main" val="222286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OWASP Top 10: #5 Broken Access Control and #6 Security ...">
            <a:extLst>
              <a:ext uri="{FF2B5EF4-FFF2-40B4-BE49-F238E27FC236}">
                <a16:creationId xmlns:a16="http://schemas.microsoft.com/office/drawing/2014/main" id="{6C964A21-EC67-CE41-BEFA-39288F8EA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89" b="2"/>
          <a:stretch/>
        </p:blipFill>
        <p:spPr bwMode="auto">
          <a:xfrm>
            <a:off x="3083106" y="730737"/>
            <a:ext cx="6068643" cy="57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Broken Access Control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Bypass authorization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Carry out tasks as a privileged user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Countered by web-based token authentication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9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5550C44-0E73-E843-9E92-84FE63F5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4" r="42087" b="31310"/>
          <a:stretch/>
        </p:blipFill>
        <p:spPr>
          <a:xfrm>
            <a:off x="3761202" y="735381"/>
            <a:ext cx="5390548" cy="57380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Security Misconfiguration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Bypass authorization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Carry out tasks as a privileged user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Countered by web-based token authentication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1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B9D914-1AC2-6348-9C6F-3C827684B3F4}"/>
              </a:ext>
            </a:extLst>
          </p:cNvPr>
          <p:cNvSpPr/>
          <p:nvPr/>
        </p:nvSpPr>
        <p:spPr>
          <a:xfrm>
            <a:off x="-8239" y="734302"/>
            <a:ext cx="3819951" cy="57191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EAB200-B58B-5840-88BB-4E667EF4A0E4}"/>
              </a:ext>
            </a:extLst>
          </p:cNvPr>
          <p:cNvSpPr txBox="1">
            <a:spLocks/>
          </p:cNvSpPr>
          <p:nvPr/>
        </p:nvSpPr>
        <p:spPr>
          <a:xfrm>
            <a:off x="194494" y="929864"/>
            <a:ext cx="3363974" cy="16070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Cross Site Scripting (XSS)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4866E6-C7DC-6146-8DA2-2C5074FAB31C}"/>
              </a:ext>
            </a:extLst>
          </p:cNvPr>
          <p:cNvSpPr txBox="1">
            <a:spLocks/>
          </p:cNvSpPr>
          <p:nvPr/>
        </p:nvSpPr>
        <p:spPr>
          <a:xfrm>
            <a:off x="194494" y="2944515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Three Types of XSS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Stored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Reflected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DOM-Based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6" descr="What is XSS | Stored Cross Site Scripting Example | Imperva">
            <a:extLst>
              <a:ext uri="{FF2B5EF4-FFF2-40B4-BE49-F238E27FC236}">
                <a16:creationId xmlns:a16="http://schemas.microsoft.com/office/drawing/2014/main" id="{30E66FF9-906F-FD43-964E-136B4BD1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92" y="2153963"/>
            <a:ext cx="5008477" cy="28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0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18088</TotalTime>
  <Words>297</Words>
  <Application>Microsoft Macintosh PowerPoint</Application>
  <PresentationFormat>On-screen Show (4:3)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Davies</dc:creator>
  <cp:lastModifiedBy>Jason Davies</cp:lastModifiedBy>
  <cp:revision>763</cp:revision>
  <dcterms:created xsi:type="dcterms:W3CDTF">2016-03-16T08:58:01Z</dcterms:created>
  <dcterms:modified xsi:type="dcterms:W3CDTF">2021-02-07T22:26:25Z</dcterms:modified>
</cp:coreProperties>
</file>